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92" r:id="rId5"/>
    <p:sldId id="299" r:id="rId6"/>
    <p:sldId id="276" r:id="rId7"/>
    <p:sldId id="300" r:id="rId8"/>
    <p:sldId id="277" r:id="rId9"/>
    <p:sldId id="275" r:id="rId10"/>
    <p:sldId id="284" r:id="rId11"/>
    <p:sldId id="298" r:id="rId12"/>
    <p:sldId id="281" r:id="rId13"/>
    <p:sldId id="297" r:id="rId14"/>
    <p:sldId id="279" r:id="rId15"/>
    <p:sldId id="278" r:id="rId16"/>
    <p:sldId id="294" r:id="rId17"/>
    <p:sldId id="282" r:id="rId18"/>
    <p:sldId id="296" r:id="rId19"/>
    <p:sldId id="285" r:id="rId20"/>
    <p:sldId id="293" r:id="rId21"/>
    <p:sldId id="295" r:id="rId22"/>
    <p:sldId id="288" r:id="rId23"/>
    <p:sldId id="289" r:id="rId2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84F0B0-FAF4-4DBC-A50F-0E97972016EE}" v="15" dt="2025-04-19T17:31:31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5634"/>
  </p:normalViewPr>
  <p:slideViewPr>
    <p:cSldViewPr snapToGrid="0" showGuides="1">
      <p:cViewPr>
        <p:scale>
          <a:sx n="100" d="100"/>
          <a:sy n="100" d="100"/>
        </p:scale>
        <p:origin x="473" y="377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82" d="100"/>
          <a:sy n="82" d="100"/>
        </p:scale>
        <p:origin x="393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mat Idris" userId="7f1df93e530c0707" providerId="LiveId" clId="{9A84F0B0-FAF4-4DBC-A50F-0E97972016EE}"/>
    <pc:docChg chg="undo custSel addSld modSld">
      <pc:chgData name="Mahamat Idris" userId="7f1df93e530c0707" providerId="LiveId" clId="{9A84F0B0-FAF4-4DBC-A50F-0E97972016EE}" dt="2025-04-19T17:39:26.143" v="559" actId="20577"/>
      <pc:docMkLst>
        <pc:docMk/>
      </pc:docMkLst>
      <pc:sldChg chg="modSp mod">
        <pc:chgData name="Mahamat Idris" userId="7f1df93e530c0707" providerId="LiveId" clId="{9A84F0B0-FAF4-4DBC-A50F-0E97972016EE}" dt="2025-04-19T16:41:10.489" v="71" actId="20577"/>
        <pc:sldMkLst>
          <pc:docMk/>
          <pc:sldMk cId="2775535166" sldId="275"/>
        </pc:sldMkLst>
        <pc:spChg chg="mod">
          <ac:chgData name="Mahamat Idris" userId="7f1df93e530c0707" providerId="LiveId" clId="{9A84F0B0-FAF4-4DBC-A50F-0E97972016EE}" dt="2025-04-19T16:29:36.378" v="44" actId="20577"/>
          <ac:spMkLst>
            <pc:docMk/>
            <pc:sldMk cId="2775535166" sldId="275"/>
            <ac:spMk id="18" creationId="{241202DB-E499-EB19-8A48-A3301DA59ED7}"/>
          </ac:spMkLst>
        </pc:spChg>
        <pc:spChg chg="mod">
          <ac:chgData name="Mahamat Idris" userId="7f1df93e530c0707" providerId="LiveId" clId="{9A84F0B0-FAF4-4DBC-A50F-0E97972016EE}" dt="2025-04-19T16:40:49.915" v="62" actId="20577"/>
          <ac:spMkLst>
            <pc:docMk/>
            <pc:sldMk cId="2775535166" sldId="275"/>
            <ac:spMk id="22" creationId="{D5402852-C1AD-6A4E-DAA7-0AE582A742FD}"/>
          </ac:spMkLst>
        </pc:spChg>
        <pc:spChg chg="mod">
          <ac:chgData name="Mahamat Idris" userId="7f1df93e530c0707" providerId="LiveId" clId="{9A84F0B0-FAF4-4DBC-A50F-0E97972016EE}" dt="2025-04-19T16:41:10.489" v="71" actId="20577"/>
          <ac:spMkLst>
            <pc:docMk/>
            <pc:sldMk cId="2775535166" sldId="275"/>
            <ac:spMk id="24" creationId="{ABF1D337-2A3C-A0FB-A6CD-5E4B9D6DFD91}"/>
          </ac:spMkLst>
        </pc:spChg>
      </pc:sldChg>
      <pc:sldChg chg="addSp modSp mod">
        <pc:chgData name="Mahamat Idris" userId="7f1df93e530c0707" providerId="LiveId" clId="{9A84F0B0-FAF4-4DBC-A50F-0E97972016EE}" dt="2025-04-19T17:17:06.575" v="145"/>
        <pc:sldMkLst>
          <pc:docMk/>
          <pc:sldMk cId="77554804" sldId="276"/>
        </pc:sldMkLst>
        <pc:spChg chg="add mod">
          <ac:chgData name="Mahamat Idris" userId="7f1df93e530c0707" providerId="LiveId" clId="{9A84F0B0-FAF4-4DBC-A50F-0E97972016EE}" dt="2025-04-19T16:44:51.381" v="89" actId="207"/>
          <ac:spMkLst>
            <pc:docMk/>
            <pc:sldMk cId="77554804" sldId="276"/>
            <ac:spMk id="2" creationId="{AD12682C-E3EA-4E85-AA49-7078A37B9A0D}"/>
          </ac:spMkLst>
        </pc:spChg>
        <pc:spChg chg="mod">
          <ac:chgData name="Mahamat Idris" userId="7f1df93e530c0707" providerId="LiveId" clId="{9A84F0B0-FAF4-4DBC-A50F-0E97972016EE}" dt="2025-04-19T17:13:10.111" v="138" actId="1076"/>
          <ac:spMkLst>
            <pc:docMk/>
            <pc:sldMk cId="77554804" sldId="276"/>
            <ac:spMk id="5" creationId="{81D18537-D028-9E9C-FB87-93F24955DFC7}"/>
          </ac:spMkLst>
        </pc:spChg>
        <pc:spChg chg="mod">
          <ac:chgData name="Mahamat Idris" userId="7f1df93e530c0707" providerId="LiveId" clId="{9A84F0B0-FAF4-4DBC-A50F-0E97972016EE}" dt="2025-04-19T17:13:02.386" v="136" actId="1076"/>
          <ac:spMkLst>
            <pc:docMk/>
            <pc:sldMk cId="77554804" sldId="276"/>
            <ac:spMk id="6" creationId="{D91FB993-29E1-3DBD-8335-7970016F8DE7}"/>
          </ac:spMkLst>
        </pc:spChg>
        <pc:spChg chg="mod">
          <ac:chgData name="Mahamat Idris" userId="7f1df93e530c0707" providerId="LiveId" clId="{9A84F0B0-FAF4-4DBC-A50F-0E97972016EE}" dt="2025-04-19T17:17:06.575" v="145"/>
          <ac:spMkLst>
            <pc:docMk/>
            <pc:sldMk cId="77554804" sldId="276"/>
            <ac:spMk id="18" creationId="{59AC624B-4FD9-E308-F182-08902D49A82B}"/>
          </ac:spMkLst>
        </pc:spChg>
        <pc:spChg chg="mod">
          <ac:chgData name="Mahamat Idris" userId="7f1df93e530c0707" providerId="LiveId" clId="{9A84F0B0-FAF4-4DBC-A50F-0E97972016EE}" dt="2025-04-19T17:14:04.267" v="144" actId="20577"/>
          <ac:spMkLst>
            <pc:docMk/>
            <pc:sldMk cId="77554804" sldId="276"/>
            <ac:spMk id="20" creationId="{CC0093B1-77CC-1E61-FB22-E136F94EABD2}"/>
          </ac:spMkLst>
        </pc:spChg>
        <pc:picChg chg="mod">
          <ac:chgData name="Mahamat Idris" userId="7f1df93e530c0707" providerId="LiveId" clId="{9A84F0B0-FAF4-4DBC-A50F-0E97972016EE}" dt="2025-04-19T16:45:01.867" v="90" actId="14826"/>
          <ac:picMkLst>
            <pc:docMk/>
            <pc:sldMk cId="77554804" sldId="276"/>
            <ac:picMk id="12" creationId="{8C4B5C6A-45B4-1976-622A-4CEB4E3211BC}"/>
          </ac:picMkLst>
        </pc:picChg>
      </pc:sldChg>
      <pc:sldChg chg="addSp delSp modSp mod">
        <pc:chgData name="Mahamat Idris" userId="7f1df93e530c0707" providerId="LiveId" clId="{9A84F0B0-FAF4-4DBC-A50F-0E97972016EE}" dt="2025-04-19T17:34:16.286" v="402" actId="20577"/>
        <pc:sldMkLst>
          <pc:docMk/>
          <pc:sldMk cId="2478079616" sldId="277"/>
        </pc:sldMkLst>
        <pc:spChg chg="add del mod">
          <ac:chgData name="Mahamat Idris" userId="7f1df93e530c0707" providerId="LiveId" clId="{9A84F0B0-FAF4-4DBC-A50F-0E97972016EE}" dt="2025-04-19T17:28:24.825" v="359" actId="21"/>
          <ac:spMkLst>
            <pc:docMk/>
            <pc:sldMk cId="2478079616" sldId="277"/>
            <ac:spMk id="3" creationId="{9D6AB111-F05D-0556-FBF4-016BAC1D5BD7}"/>
          </ac:spMkLst>
        </pc:spChg>
        <pc:spChg chg="add del mod">
          <ac:chgData name="Mahamat Idris" userId="7f1df93e530c0707" providerId="LiveId" clId="{9A84F0B0-FAF4-4DBC-A50F-0E97972016EE}" dt="2025-04-19T17:31:53.640" v="393" actId="20577"/>
          <ac:spMkLst>
            <pc:docMk/>
            <pc:sldMk cId="2478079616" sldId="277"/>
            <ac:spMk id="4" creationId="{9D6AB111-F05D-0556-FBF4-016BAC1D5BD7}"/>
          </ac:spMkLst>
        </pc:spChg>
        <pc:spChg chg="del mod">
          <ac:chgData name="Mahamat Idris" userId="7f1df93e530c0707" providerId="LiveId" clId="{9A84F0B0-FAF4-4DBC-A50F-0E97972016EE}" dt="2025-04-19T17:24:31.088" v="352" actId="478"/>
          <ac:spMkLst>
            <pc:docMk/>
            <pc:sldMk cId="2478079616" sldId="277"/>
            <ac:spMk id="19" creationId="{FC101F03-8617-09D4-619B-F38E2F0A4F15}"/>
          </ac:spMkLst>
        </pc:spChg>
        <pc:spChg chg="mod">
          <ac:chgData name="Mahamat Idris" userId="7f1df93e530c0707" providerId="LiveId" clId="{9A84F0B0-FAF4-4DBC-A50F-0E97972016EE}" dt="2025-04-19T17:34:16.286" v="402" actId="20577"/>
          <ac:spMkLst>
            <pc:docMk/>
            <pc:sldMk cId="2478079616" sldId="277"/>
            <ac:spMk id="46" creationId="{4D761329-3BEF-0173-1328-A4DB26572AFF}"/>
          </ac:spMkLst>
        </pc:spChg>
        <pc:picChg chg="add mod">
          <ac:chgData name="Mahamat Idris" userId="7f1df93e530c0707" providerId="LiveId" clId="{9A84F0B0-FAF4-4DBC-A50F-0E97972016EE}" dt="2025-04-19T17:30:48.738" v="379" actId="1076"/>
          <ac:picMkLst>
            <pc:docMk/>
            <pc:sldMk cId="2478079616" sldId="277"/>
            <ac:picMk id="5" creationId="{D25432DA-B6F1-4B75-2857-E9D8F433B1F7}"/>
          </ac:picMkLst>
        </pc:picChg>
        <pc:picChg chg="add mod">
          <ac:chgData name="Mahamat Idris" userId="7f1df93e530c0707" providerId="LiveId" clId="{9A84F0B0-FAF4-4DBC-A50F-0E97972016EE}" dt="2025-04-19T17:30:58.335" v="382" actId="1076"/>
          <ac:picMkLst>
            <pc:docMk/>
            <pc:sldMk cId="2478079616" sldId="277"/>
            <ac:picMk id="6" creationId="{0E35B4EF-4ACB-9729-FCF3-65C5C9E575E9}"/>
          </ac:picMkLst>
        </pc:picChg>
        <pc:picChg chg="add mod">
          <ac:chgData name="Mahamat Idris" userId="7f1df93e530c0707" providerId="LiveId" clId="{9A84F0B0-FAF4-4DBC-A50F-0E97972016EE}" dt="2025-04-19T17:31:29.576" v="387"/>
          <ac:picMkLst>
            <pc:docMk/>
            <pc:sldMk cId="2478079616" sldId="277"/>
            <ac:picMk id="7" creationId="{F7A8D02A-E54A-C863-F4F9-DC38D114129D}"/>
          </ac:picMkLst>
        </pc:picChg>
        <pc:picChg chg="del mod">
          <ac:chgData name="Mahamat Idris" userId="7f1df93e530c0707" providerId="LiveId" clId="{9A84F0B0-FAF4-4DBC-A50F-0E97972016EE}" dt="2025-04-19T17:24:58.262" v="356" actId="478"/>
          <ac:picMkLst>
            <pc:docMk/>
            <pc:sldMk cId="2478079616" sldId="277"/>
            <ac:picMk id="48" creationId="{6D25AB81-B10A-BD11-E8FE-ECF8CB1B12F0}"/>
          </ac:picMkLst>
        </pc:picChg>
      </pc:sldChg>
      <pc:sldChg chg="modSp mod">
        <pc:chgData name="Mahamat Idris" userId="7f1df93e530c0707" providerId="LiveId" clId="{9A84F0B0-FAF4-4DBC-A50F-0E97972016EE}" dt="2025-04-19T17:39:26.143" v="559" actId="20577"/>
        <pc:sldMkLst>
          <pc:docMk/>
          <pc:sldMk cId="148721184" sldId="299"/>
        </pc:sldMkLst>
        <pc:spChg chg="mod">
          <ac:chgData name="Mahamat Idris" userId="7f1df93e530c0707" providerId="LiveId" clId="{9A84F0B0-FAF4-4DBC-A50F-0E97972016EE}" dt="2025-04-19T17:39:26.143" v="559" actId="20577"/>
          <ac:spMkLst>
            <pc:docMk/>
            <pc:sldMk cId="148721184" sldId="299"/>
            <ac:spMk id="3" creationId="{53F70357-B8A7-0FEC-7182-A2A0565F3A27}"/>
          </ac:spMkLst>
        </pc:spChg>
      </pc:sldChg>
      <pc:sldChg chg="modSp add mod">
        <pc:chgData name="Mahamat Idris" userId="7f1df93e530c0707" providerId="LiveId" clId="{9A84F0B0-FAF4-4DBC-A50F-0E97972016EE}" dt="2025-04-19T17:39:04.886" v="545" actId="20577"/>
        <pc:sldMkLst>
          <pc:docMk/>
          <pc:sldMk cId="3928384396" sldId="300"/>
        </pc:sldMkLst>
        <pc:spChg chg="mod">
          <ac:chgData name="Mahamat Idris" userId="7f1df93e530c0707" providerId="LiveId" clId="{9A84F0B0-FAF4-4DBC-A50F-0E97972016EE}" dt="2025-04-19T17:39:04.886" v="545" actId="20577"/>
          <ac:spMkLst>
            <pc:docMk/>
            <pc:sldMk cId="3928384396" sldId="300"/>
            <ac:spMk id="20" creationId="{7A066CFC-7F4C-B6DA-57F1-36EA8DDE133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rgbClr val="AEC2D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T4</c:v>
                </c:pt>
                <c:pt idx="1">
                  <c:v>T3</c:v>
                </c:pt>
                <c:pt idx="2">
                  <c:v>T2</c:v>
                </c:pt>
                <c:pt idx="3">
                  <c:v>T1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74-43DF-85DD-F0A10967E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D844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T4</c:v>
                </c:pt>
                <c:pt idx="1">
                  <c:v>T3</c:v>
                </c:pt>
                <c:pt idx="2">
                  <c:v>T2</c:v>
                </c:pt>
                <c:pt idx="3">
                  <c:v>T1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2.8</c:v>
                </c:pt>
                <c:pt idx="1">
                  <c:v>1.8</c:v>
                </c:pt>
                <c:pt idx="2">
                  <c:v>4.4000000000000004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74-43DF-85DD-F0A10967E8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44678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T4</c:v>
                </c:pt>
                <c:pt idx="1">
                  <c:v>T3</c:v>
                </c:pt>
                <c:pt idx="2">
                  <c:v>T2</c:v>
                </c:pt>
                <c:pt idx="3">
                  <c:v>T1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74-43DF-85DD-F0A10967E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38477584"/>
        <c:axId val="1238481520"/>
      </c:barChart>
      <c:catAx>
        <c:axId val="123847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38481520"/>
        <c:crosses val="autoZero"/>
        <c:auto val="1"/>
        <c:lblAlgn val="ctr"/>
        <c:lblOffset val="100"/>
        <c:noMultiLvlLbl val="0"/>
      </c:catAx>
      <c:valAx>
        <c:axId val="123848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3847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D890CADA-3927-4E64-9F4D-4DD52DFA6467}" type="datetime1">
              <a:rPr lang="fr-FR" smtClean="0"/>
              <a:t>19/04/2025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BB8DC1D1-B6C2-C644-8BF1-C34DBFFE1C78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’en-tête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fr-FR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D091E05-C9C2-481B-A46D-3CA5DB98F3A8}" type="datetime1">
              <a:rPr lang="fr-FR" smtClean="0"/>
              <a:pPr/>
              <a:t>19/04/2025</a:t>
            </a:fld>
            <a:endParaRPr lang="fr-FR" dirty="0"/>
          </a:p>
        </p:txBody>
      </p:sp>
      <p:sp>
        <p:nvSpPr>
          <p:cNvPr id="10" name="Espace réservé des commentaires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2DEDBB3-C345-4EAB-AB5D-9FB3AF589CFF}" type="slidenum">
              <a:rPr lang="fr-FR" smtClean="0"/>
              <a:pPr rtl="0"/>
              <a:t>‹#›</a:t>
            </a:fld>
            <a:endParaRPr lang="fr-FR"/>
          </a:p>
        </p:txBody>
      </p:sp>
      <p:sp>
        <p:nvSpPr>
          <p:cNvPr id="12" name="Espace réservé de l’image des diapositives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smtClean="0"/>
              <a:t>11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12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17231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13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9311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14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71724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15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35887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16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8291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17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54175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smtClean="0"/>
              <a:t>18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19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4462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20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3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B044F-81FB-341A-9611-80F9233C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2C71C873-65A6-215A-8DE4-5C1890108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D38582E-1A90-F310-B1A2-55B7CC0CD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B2E545-416D-9AAF-CC12-AC64A7BE6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4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26850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5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6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7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5984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DA5BC-0124-3E1F-1116-9EF2B20FD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4A2B22A-5810-3957-8D0D-3B72A2F24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25C3A15D-0756-8EE7-3FE2-84D6695CF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50FCCA-DF39-7FF3-D88D-BA10591A9F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8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8166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smtClean="0"/>
              <a:t>9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610B6-EF23-F096-9850-E1367817E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69EF434-42BA-027C-4275-D6FCBA548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C0B6437-B693-B84E-C54C-987D4F377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5C06A7-D873-5786-ED09-5BE2629DB0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10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021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24" name="Connecteur droit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800" b="0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 style du titre </a:t>
            </a:r>
          </a:p>
        </p:txBody>
      </p:sp>
      <p:sp>
        <p:nvSpPr>
          <p:cNvPr id="47" name="Espace réservé du contenu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image≈≈</a:t>
            </a:r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 avec icô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 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5" name="Forme libre : Forme 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" name="Forme libre : Form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" name="Forme libre : Forme 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2" name="Espace réservé du contenu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4" name="Espace réservé du contenu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6" name="Espace réservé du contenu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8" name="Espace réservé du contenu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0" name="Espace réservé du contenu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41" name="Espace réservé du contenu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2" name="Espace réservé du contenu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3" name="Espace réservé du contenu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4" name="Espace réservé du contenu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5" name="Espace réservé du contenu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25" name="Espace réservé du titre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/>
            </a:lvl1pPr>
          </a:lstStyle>
          <a:p>
            <a:pPr rtl="0"/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 dirty="0"/>
              <a:t>Titre de la présentation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u contenu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0" name="Espace réservé du contenu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1" name="Espace réservé du contenu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3" name="Espace réservé du contenu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7" name="Espace réservé du contenu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7" name="Espace réservé du contenu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 dirty="0"/>
          </a:p>
        </p:txBody>
      </p:sp>
      <p:sp>
        <p:nvSpPr>
          <p:cNvPr id="24" name="Espace réservé du titre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/>
            </a:lvl1pPr>
          </a:lstStyle>
          <a:p>
            <a:pPr rtl="0"/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25" name="Espace réservé du contenu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 dirty="0"/>
          </a:p>
        </p:txBody>
      </p:sp>
      <p:sp>
        <p:nvSpPr>
          <p:cNvPr id="26" name="Espace réservé du contenu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 dirty="0"/>
          </a:p>
        </p:txBody>
      </p:sp>
      <p:sp>
        <p:nvSpPr>
          <p:cNvPr id="28" name="Espace réservé du contenu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 dirty="0"/>
          </a:p>
        </p:txBody>
      </p:sp>
      <p:sp>
        <p:nvSpPr>
          <p:cNvPr id="29" name="Espace réservé du contenu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rme libre : Form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orme libre : Form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orme libre : Forme 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orme libre : Forme 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orme libre : Forme 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orme libre : Forme 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orme libre : Forme 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orme libre : Forme 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orme libre : Form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orme libre : Form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orme libre : Form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orme libre : Form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orme libre : Form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orme libre : Form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orme libre : Form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orme libre : Form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orme libre : Form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orme libre : Forme 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orme libre : Forme 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86" name="Espace réservé du contenu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8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88" name="Espace réservé du contenu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fr-FR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8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90" name="Espace réservé du contenu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9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92" name="Espace réservé du contenu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9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94" name="Espace réservé du contenu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fr-FR"/>
            </a:lvl1pPr>
          </a:lstStyle>
          <a:p>
            <a:pPr rtl="0"/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7" name="Forme libre : Forme 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8" name="Forme libre : Form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21" name="Sous-titre 47" descr="Cliquez sur l’icône pour ajouter une imag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 style du titre </a:t>
            </a:r>
          </a:p>
        </p:txBody>
      </p:sp>
      <p:sp>
        <p:nvSpPr>
          <p:cNvPr id="23" name="Espace réservé du contenu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fr-FR" sz="14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les styles du texte </a:t>
            </a:r>
          </a:p>
        </p:txBody>
      </p:sp>
      <p:sp>
        <p:nvSpPr>
          <p:cNvPr id="37" name="Espace réservé à l’image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defPPr>
              <a:defRPr lang="fr-FR"/>
            </a:defPPr>
          </a:lstStyle>
          <a:p>
            <a:pPr rtl="0"/>
            <a:r>
              <a:rPr lang="en-US" noProof="0"/>
              <a:t>Click to edit Master title style</a:t>
            </a:r>
            <a:endParaRPr lang="fr-FR" noProof="0"/>
          </a:p>
        </p:txBody>
      </p:sp>
      <p:sp>
        <p:nvSpPr>
          <p:cNvPr id="18" name="Sous-titre 47" descr="Cliquez sur l’icône pour ajouter une imag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 style du titre </a:t>
            </a:r>
          </a:p>
        </p:txBody>
      </p:sp>
      <p:sp>
        <p:nvSpPr>
          <p:cNvPr id="20" name="Espace réservé du contenu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fr-FR" sz="14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les styles du texte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" name="Forme libre 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2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3" name="Espace réservé du contenu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14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4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6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0" name="Espace réservé du contenu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14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8" name="Espace réservé du contenu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14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7" name="Forme libre : Form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defPPr>
              <a:defRPr lang="fr-FR"/>
            </a:defPPr>
          </a:lstStyle>
          <a:p>
            <a:pPr rtl="0"/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8" name="Espace réservé d’image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en-US"/>
              <a:t>Click icon to add picture</a:t>
            </a:r>
            <a:endParaRPr lang="fr-FR" dirty="0"/>
          </a:p>
        </p:txBody>
      </p:sp>
      <p:sp>
        <p:nvSpPr>
          <p:cNvPr id="19" name="Espace réservé d’image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en-US"/>
              <a:t>Click icon to add picture</a:t>
            </a:r>
            <a:endParaRPr lang="fr-FR" dirty="0"/>
          </a:p>
        </p:txBody>
      </p:sp>
      <p:sp>
        <p:nvSpPr>
          <p:cNvPr id="21" name="Espace réservé d’image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en-US"/>
              <a:t>Click icon to add picture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18" name="Espace réservé du contenu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5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19" name="Forme libre : Form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0" name="Forme libre : Form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defPPr>
              <a:defRPr lang="fr-FR"/>
            </a:defPPr>
          </a:lstStyle>
          <a:p>
            <a:pPr rtl="0"/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e libre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Hexagone 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0" name="Hexagone 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1" name="Hexagone 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Hexagone 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44" name="Forme libre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4" name="Hexagone 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5" name="Hexagone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43" name="Forme libre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" name="Hexagone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46" name="Forme libre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8" name="Espace réservé du contenu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 dirty="0"/>
          </a:p>
        </p:txBody>
      </p:sp>
      <p:sp>
        <p:nvSpPr>
          <p:cNvPr id="29" name="Espace réservé du contenu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 dirty="0"/>
          </a:p>
        </p:txBody>
      </p:sp>
      <p:sp>
        <p:nvSpPr>
          <p:cNvPr id="30" name="Espace réservé du contenu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 dirty="0"/>
          </a:p>
        </p:txBody>
      </p:sp>
      <p:sp>
        <p:nvSpPr>
          <p:cNvPr id="31" name="Espace réservé du contenu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 dirty="0"/>
          </a:p>
        </p:txBody>
      </p:sp>
      <p:sp>
        <p:nvSpPr>
          <p:cNvPr id="2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0">
                <a:solidFill>
                  <a:schemeClr val="bg1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defPPr>
              <a:defRPr lang="fr-FR"/>
            </a:defPPr>
          </a:lstStyle>
          <a:p>
            <a:pPr rtl="0"/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0" name="Forme libre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en-US" noProof="0"/>
              <a:t>Click to edit Master title style</a:t>
            </a:r>
            <a:endParaRPr lang="fr-FR" noProof="0"/>
          </a:p>
        </p:txBody>
      </p:sp>
      <p:sp>
        <p:nvSpPr>
          <p:cNvPr id="7" name="Forme libre : Forme 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 noProof="0" dirty="0"/>
          </a:p>
        </p:txBody>
      </p:sp>
      <p:sp>
        <p:nvSpPr>
          <p:cNvPr id="13" name="Forme libre : Forme 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 noProof="0" dirty="0"/>
          </a:p>
        </p:txBody>
      </p:sp>
      <p:sp>
        <p:nvSpPr>
          <p:cNvPr id="14" name="Forme libre : Forme 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 noProof="0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 noProof="0" dirty="0"/>
          </a:p>
        </p:txBody>
      </p:sp>
      <p:sp>
        <p:nvSpPr>
          <p:cNvPr id="24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 style du titre </a:t>
            </a:r>
          </a:p>
        </p:txBody>
      </p:sp>
      <p:sp>
        <p:nvSpPr>
          <p:cNvPr id="26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Cliquez pour modifier le style du titre du masque </a:t>
            </a:r>
          </a:p>
        </p:txBody>
      </p:sp>
      <p:sp>
        <p:nvSpPr>
          <p:cNvPr id="3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 style du titre </a:t>
            </a:r>
          </a:p>
        </p:txBody>
      </p:sp>
      <p:sp>
        <p:nvSpPr>
          <p:cNvPr id="34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 style du titre </a:t>
            </a:r>
          </a:p>
        </p:txBody>
      </p:sp>
      <p:sp>
        <p:nvSpPr>
          <p:cNvPr id="3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 style du titre </a:t>
            </a:r>
          </a:p>
        </p:txBody>
      </p:sp>
      <p:sp>
        <p:nvSpPr>
          <p:cNvPr id="6" name="Forme libre : Forme 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29" name="Forme libre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28" name="Forme libre 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30" name="Forme libre 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12" name="Forme libre : Forme 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noProof="0" dirty="0"/>
              <a:t>Titre de la présentation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4" name="Espace réservé du contenu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5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en-US"/>
              <a:t>Click icon to add picture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fr-FR"/>
            </a:defPPr>
          </a:lstStyle>
          <a:p>
            <a:pPr rtl="0"/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1" name="Texte 47" descr="Cliquez sur l’icône pour ajouter une imag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1" cap="all" baseline="0">
                <a:solidFill>
                  <a:schemeClr val="tx2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fr-FR"/>
            </a:lvl1pPr>
          </a:lstStyle>
          <a:p>
            <a:pPr rtl="0"/>
            <a:r>
              <a:rPr lang="en-US"/>
              <a:t>Click icon to add 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1" name="Espace réservé du contenu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modifier le style de texte du masque</a:t>
            </a:r>
            <a:endParaRPr lang="fr-FR" alt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conce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itre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fr-FR"/>
            </a:defPPr>
          </a:lstStyle>
          <a:p>
            <a:pPr rtl="0"/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0" name="Espace réservé au tableau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pour modifier le style de texte du masque</a:t>
            </a:r>
            <a:endParaRPr lang="fr-FR" altLang="en-US"/>
          </a:p>
        </p:txBody>
      </p:sp>
      <p:sp>
        <p:nvSpPr>
          <p:cNvPr id="9" name="Forme libre : Forme 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Forme libre 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" name="Forme libre : Form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fr-FR" sz="2700">
                <a:latin typeface="+mn-lt"/>
              </a:defRPr>
            </a:lvl1pPr>
          </a:lstStyle>
          <a:p>
            <a:pPr rtl="0"/>
            <a:r>
              <a:rPr lang="fr-FR" noProof="0"/>
              <a:t>Cliquez pour modifier le style du texte</a:t>
            </a:r>
          </a:p>
        </p:txBody>
      </p:sp>
      <p:sp>
        <p:nvSpPr>
          <p:cNvPr id="11" name="Sous-titr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500" b="0">
                <a:solidFill>
                  <a:schemeClr val="accent2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les styles du texte </a:t>
            </a:r>
          </a:p>
        </p:txBody>
      </p:sp>
      <p:sp>
        <p:nvSpPr>
          <p:cNvPr id="4" name="Forme libre : Form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5" name="Forme libre : Forme 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600" noProof="0" dirty="0"/>
          </a:p>
        </p:txBody>
      </p:sp>
      <p:sp>
        <p:nvSpPr>
          <p:cNvPr id="6" name="Forme libre : Forme 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noProof="0" dirty="0"/>
          </a:p>
        </p:txBody>
      </p:sp>
      <p:sp>
        <p:nvSpPr>
          <p:cNvPr id="8" name="Forme libre : Form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embres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itre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/>
            </a:lvl1pPr>
          </a:lstStyle>
          <a:p>
            <a:pPr rtl="0"/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60" name="Espace réservé du contenu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 dirty="0"/>
          </a:p>
        </p:txBody>
      </p:sp>
      <p:sp>
        <p:nvSpPr>
          <p:cNvPr id="52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dirty="0"/>
              <a:t>Modifiez le style du titre </a:t>
            </a:r>
          </a:p>
        </p:txBody>
      </p:sp>
      <p:sp>
        <p:nvSpPr>
          <p:cNvPr id="53" name="Espace réservé du contenu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61" name="Espace réservé du contenu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 dirty="0"/>
          </a:p>
        </p:txBody>
      </p:sp>
      <p:sp>
        <p:nvSpPr>
          <p:cNvPr id="2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2" name="Espace réservé du contenu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62" name="Espace réservé du contenu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 dirty="0"/>
          </a:p>
        </p:txBody>
      </p:sp>
      <p:sp>
        <p:nvSpPr>
          <p:cNvPr id="1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0" name="Espace réservé du contenu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63" name="Espace réservé du contenu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 dirty="0"/>
          </a:p>
        </p:txBody>
      </p:sp>
      <p:sp>
        <p:nvSpPr>
          <p:cNvPr id="2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6" name="Espace réservé du contenu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bg1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 dirty="0"/>
              <a:t>Titre de la présentation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membres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defPPr>
              <a:defRPr lang="fr-FR"/>
            </a:defPPr>
          </a:lstStyle>
          <a:p>
            <a:pPr rtl="0"/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8" name="Espace réservé du contenu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3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0" name="Espace réservé du contenu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fr-FR"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56" name="Espace réservé du contenu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2" name="Espace réservé du contenu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48" name="Espace réservé du contenu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4" name="Espace réservé du contenu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61" name="Espace réservé du contenu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 dirty="0"/>
          </a:p>
        </p:txBody>
      </p:sp>
      <p:sp>
        <p:nvSpPr>
          <p:cNvPr id="4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6" name="Espace réservé du contenu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49" name="Espace réservé du contenu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50" name="Espace réservé du contenu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62" name="Espace réservé du contenu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5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52" name="Espace réservé du contenu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55" name="Espace réservé du contenu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5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58" name="Espace réservé du contenu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63" name="Espace réservé du contenu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5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60" name="Espace réservé du contenu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 dirty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fr-FR" b="0"/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fr-FR"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vecteezy.com/free-photos/quit-wor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vecteezy.com/free-photos/quit-wor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897" y="1031198"/>
            <a:ext cx="4330109" cy="288327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EMPLOYEE</a:t>
            </a:r>
            <a:br>
              <a:rPr lang="fr-FR" dirty="0"/>
            </a:br>
            <a:r>
              <a:rPr lang="fr-FR" dirty="0"/>
              <a:t>TURNOVER</a:t>
            </a:r>
            <a:br>
              <a:rPr lang="fr-FR" dirty="0"/>
            </a:br>
            <a:r>
              <a:rPr lang="fr-FR" dirty="0"/>
              <a:t>ANALYSIS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Idris Mahamat</a:t>
            </a:r>
          </a:p>
        </p:txBody>
      </p:sp>
      <p:pic>
        <p:nvPicPr>
          <p:cNvPr id="30" name="Espace réservé d’image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209" r="3209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Forme 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Forme 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" name="Titre 6">
            <a:extLst>
              <a:ext uri="{FF2B5EF4-FFF2-40B4-BE49-F238E27FC236}">
                <a16:creationId xmlns:a16="http://schemas.microsoft.com/office/drawing/2014/main" id="{0B4753EE-CAC5-349F-6447-D2C1689FBB13}"/>
              </a:ext>
            </a:extLst>
          </p:cNvPr>
          <p:cNvSpPr txBox="1">
            <a:spLocks/>
          </p:cNvSpPr>
          <p:nvPr/>
        </p:nvSpPr>
        <p:spPr>
          <a:xfrm>
            <a:off x="1484764" y="5447589"/>
            <a:ext cx="5227648" cy="641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fr-F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4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2025MIS637-WZ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14B3B-90C0-1D1E-99AA-1099D232F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BE97C6D4-9906-3669-6CDF-D84CB429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437448" cy="174011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Model Performance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DBEED7D9-6248-C139-96F9-BB0881CAF3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Precision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15C04FE-45EA-1017-A2E2-03EAC6BC44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Recall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200E9CE-41BD-10E4-1096-87A14BAA20A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F1 Score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C759AB76-1754-E8A3-CB1F-0C235567130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Confusion Matrix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7A7190FD-056F-650E-07F2-1FD59D3FE4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accuracy</a:t>
            </a:r>
            <a:endParaRPr lang="fr-FR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E9F1F848-565D-6777-0868-D659832A4C0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noProof="0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3769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Model </a:t>
            </a:r>
            <a:r>
              <a:rPr lang="fr-FR" dirty="0" err="1"/>
              <a:t>measurement</a:t>
            </a:r>
            <a:endParaRPr lang="fr-FR" dirty="0"/>
          </a:p>
        </p:txBody>
      </p:sp>
      <p:graphicFrame>
        <p:nvGraphicFramePr>
          <p:cNvPr id="8" name="Tableau 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547480473"/>
              </p:ext>
            </p:extLst>
          </p:nvPr>
        </p:nvGraphicFramePr>
        <p:xfrm>
          <a:off x="581025" y="1614488"/>
          <a:ext cx="10890250" cy="25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050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333687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022413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40248734"/>
                    </a:ext>
                  </a:extLst>
                </a:gridCol>
              </a:tblGrid>
              <a:tr h="47520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800" b="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Période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B3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>
                          <a:latin typeface="+mn-lt"/>
                        </a:rPr>
                        <a:t>B2B</a:t>
                      </a:r>
                      <a:endParaRPr lang="fr-FR" b="0" i="0" dirty="0"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B3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dirty="0">
                          <a:latin typeface="+mn-lt"/>
                        </a:rPr>
                        <a:t>Chaîne d’approvisionnement</a:t>
                      </a:r>
                      <a:endParaRPr lang="fr-FR" b="0" i="0" dirty="0"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B3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>
                          <a:latin typeface="+mn-lt"/>
                        </a:rPr>
                        <a:t>RSI</a:t>
                      </a:r>
                      <a:endParaRPr lang="fr-FR" b="0" i="0" dirty="0"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B3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>
                          <a:latin typeface="+mn-lt"/>
                        </a:rPr>
                        <a:t>E-commerce</a:t>
                      </a:r>
                      <a:endParaRPr lang="fr-FR" b="0" i="0" dirty="0"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5B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>
                          <a:solidFill>
                            <a:schemeClr val="bg1"/>
                          </a:solidFill>
                          <a:latin typeface="+mn-lt"/>
                        </a:rPr>
                        <a:t>T1</a:t>
                      </a:r>
                      <a:endParaRPr lang="fr-FR" b="0" i="0" dirty="0">
                        <a:solidFill>
                          <a:schemeClr val="bg1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4,5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2,3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1,7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5,0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7520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>
                          <a:solidFill>
                            <a:schemeClr val="bg1"/>
                          </a:solidFill>
                          <a:latin typeface="+mn-lt"/>
                        </a:rPr>
                        <a:t>T2</a:t>
                      </a:r>
                      <a:endParaRPr lang="fr-FR" b="0" i="0" dirty="0">
                        <a:solidFill>
                          <a:schemeClr val="bg1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3,2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5,1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4,4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3,0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47520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>
                          <a:solidFill>
                            <a:schemeClr val="bg1"/>
                          </a:solidFill>
                          <a:latin typeface="+mn-lt"/>
                        </a:rPr>
                        <a:t>T3</a:t>
                      </a:r>
                      <a:endParaRPr lang="fr-FR" b="0" i="0" dirty="0">
                        <a:solidFill>
                          <a:schemeClr val="bg1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2,1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1,7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2,5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2,8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28D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47520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>
                          <a:solidFill>
                            <a:schemeClr val="bg1"/>
                          </a:solidFill>
                          <a:latin typeface="+mn-lt"/>
                        </a:rPr>
                        <a:t>T4</a:t>
                      </a:r>
                      <a:endParaRPr lang="fr-FR" b="0" i="0" dirty="0">
                        <a:solidFill>
                          <a:schemeClr val="bg1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4,5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2,2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1,7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b="0" i="0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70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69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</a:tbl>
          </a:graphicData>
        </a:graphic>
      </p:graphicFrame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29630B-7BF6-61B1-6AAC-BA71F50283D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11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Performances trimestrielles</a:t>
            </a:r>
          </a:p>
        </p:txBody>
      </p:sp>
      <p:graphicFrame>
        <p:nvGraphicFramePr>
          <p:cNvPr id="14" name="Espace réservé du graphique 13" descr="Graphique à barres">
            <a:extLst>
              <a:ext uri="{FF2B5EF4-FFF2-40B4-BE49-F238E27FC236}">
                <a16:creationId xmlns:a16="http://schemas.microsoft.com/office/drawing/2014/main" id="{B7C287C2-FD80-40E0-BEEE-ABC91A81663B}"/>
              </a:ext>
            </a:extLst>
          </p:cNvPr>
          <p:cNvGraphicFramePr>
            <a:graphicFrameLocks noGrp="1"/>
          </p:cNvGraphicFramePr>
          <p:nvPr>
            <p:ph type="chart" sz="quarter" idx="27"/>
            <p:extLst>
              <p:ext uri="{D42A27DB-BD31-4B8C-83A1-F6EECF244321}">
                <p14:modId xmlns:p14="http://schemas.microsoft.com/office/powerpoint/2010/main" val="1410057076"/>
              </p:ext>
            </p:extLst>
          </p:nvPr>
        </p:nvGraphicFramePr>
        <p:xfrm>
          <a:off x="587375" y="1622425"/>
          <a:ext cx="10890250" cy="415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16185-55D3-A290-727A-4996BB9F0A9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8" name="Espace réservé du numéro de diapositive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12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“Les opportunités commerciales sont comme des bus. Il y aura toujours un suivant.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Richard Branson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A6B6FB-DEBA-00AA-0812-B47A64FF054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8" name="Espace réservé du numéro de diapositive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13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34" y="2367293"/>
            <a:ext cx="3909993" cy="3629708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Keys values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CB1ACF-8F27-E766-B1CB-FC58BC47D7A9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pic>
        <p:nvPicPr>
          <p:cNvPr id="111" name="Espace réservé d’image 110" descr="Coup de tête d'un membre de l'équipe">
            <a:extLst>
              <a:ext uri="{FF2B5EF4-FFF2-40B4-BE49-F238E27FC236}">
                <a16:creationId xmlns:a16="http://schemas.microsoft.com/office/drawing/2014/main" id="{04625439-B7AD-2BC9-2A2B-DADABE1A139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31" r="31"/>
          <a:stretch>
            <a:fillRect/>
          </a:stretch>
        </p:blipFill>
        <p:spPr>
          <a:xfrm>
            <a:off x="4235072" y="436455"/>
            <a:ext cx="1173264" cy="1357920"/>
          </a:xfrm>
        </p:spPr>
      </p:pic>
      <p:pic>
        <p:nvPicPr>
          <p:cNvPr id="117" name="Espace réservé d’image 116" descr="Coup de tête d'un membre de l'équipe">
            <a:extLst>
              <a:ext uri="{FF2B5EF4-FFF2-40B4-BE49-F238E27FC236}">
                <a16:creationId xmlns:a16="http://schemas.microsoft.com/office/drawing/2014/main" id="{17DCB394-2DB2-0945-063C-4AA5C232B022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>
          <a:blip r:embed="rId4"/>
          <a:srcRect t="193" b="193"/>
          <a:stretch>
            <a:fillRect/>
          </a:stretch>
        </p:blipFill>
        <p:spPr>
          <a:xfrm>
            <a:off x="4235072" y="2004222"/>
            <a:ext cx="1173264" cy="1357920"/>
          </a:xfrm>
        </p:spPr>
      </p:pic>
      <p:pic>
        <p:nvPicPr>
          <p:cNvPr id="121" name="Espace réservé d’image 120" descr="Coup de tête d'un membre de l'équipe">
            <a:extLst>
              <a:ext uri="{FF2B5EF4-FFF2-40B4-BE49-F238E27FC236}">
                <a16:creationId xmlns:a16="http://schemas.microsoft.com/office/drawing/2014/main" id="{4568A05E-568F-7101-D7A6-0C522498DB2B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>
          <a:blip r:embed="rId5"/>
          <a:srcRect t="193" b="193"/>
          <a:stretch>
            <a:fillRect/>
          </a:stretch>
        </p:blipFill>
        <p:spPr>
          <a:xfrm>
            <a:off x="4235072" y="3571991"/>
            <a:ext cx="1173264" cy="1357920"/>
          </a:xfrm>
        </p:spPr>
      </p:pic>
      <p:pic>
        <p:nvPicPr>
          <p:cNvPr id="124" name="Espace réservé d’image 123" descr="Coup de tête d'un membre de l'équipe">
            <a:extLst>
              <a:ext uri="{FF2B5EF4-FFF2-40B4-BE49-F238E27FC236}">
                <a16:creationId xmlns:a16="http://schemas.microsoft.com/office/drawing/2014/main" id="{99B69C8C-61F7-EF1C-0DBE-5B067A632CF0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6"/>
          <a:srcRect t="135" b="135"/>
          <a:stretch>
            <a:fillRect/>
          </a:stretch>
        </p:blipFill>
        <p:spPr>
          <a:xfrm>
            <a:off x="4235072" y="5153614"/>
            <a:ext cx="1173264" cy="1357920"/>
          </a:xfrm>
        </p:spPr>
      </p:pic>
      <p:sp>
        <p:nvSpPr>
          <p:cNvPr id="134" name="Espace réservé du texte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Takuma Hayashi</a:t>
            </a:r>
          </a:p>
        </p:txBody>
      </p:sp>
      <p:sp>
        <p:nvSpPr>
          <p:cNvPr id="112" name="Espace réservé du texte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Président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136" name="Espace réservé du texte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Alexandre Chauvin</a:t>
            </a:r>
          </a:p>
        </p:txBody>
      </p:sp>
      <p:sp>
        <p:nvSpPr>
          <p:cNvPr id="114" name="Espace réservé du texte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Directeur général</a:t>
            </a:r>
          </a:p>
        </p:txBody>
      </p:sp>
      <p:sp>
        <p:nvSpPr>
          <p:cNvPr id="138" name="Espace réservé du texte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Liane Cormier</a:t>
            </a:r>
          </a:p>
        </p:txBody>
      </p:sp>
      <p:sp>
        <p:nvSpPr>
          <p:cNvPr id="116" name="Espace réservé du texte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Directeur des opérations</a:t>
            </a:r>
          </a:p>
        </p:txBody>
      </p:sp>
      <p:sp>
        <p:nvSpPr>
          <p:cNvPr id="142" name="Espace réservé du texte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Rajesh Santoshi</a:t>
            </a:r>
          </a:p>
        </p:txBody>
      </p:sp>
      <p:sp>
        <p:nvSpPr>
          <p:cNvPr id="118" name="Espace réservé du texte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Vice-président marketing</a:t>
            </a:r>
          </a:p>
          <a:p>
            <a:pPr rtl="0"/>
            <a:endParaRPr lang="fr-FR" altLang="zh-CN" dirty="0"/>
          </a:p>
        </p:txBody>
      </p:sp>
      <p:pic>
        <p:nvPicPr>
          <p:cNvPr id="105" name="Espace réservé d’image 104" descr="Coup de tête d'un membre de l'équipe">
            <a:extLst>
              <a:ext uri="{FF2B5EF4-FFF2-40B4-BE49-F238E27FC236}">
                <a16:creationId xmlns:a16="http://schemas.microsoft.com/office/drawing/2014/main" id="{57158F0D-ABAB-F883-0EB2-0F2E0CFCD3E1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7"/>
          <a:srcRect l="290" r="290"/>
          <a:stretch>
            <a:fillRect/>
          </a:stretch>
        </p:blipFill>
        <p:spPr/>
      </p:pic>
      <p:pic>
        <p:nvPicPr>
          <p:cNvPr id="100" name="Espace réservé d’image 99" descr="Coup de tête d'un membre de l'équipe">
            <a:extLst>
              <a:ext uri="{FF2B5EF4-FFF2-40B4-BE49-F238E27FC236}">
                <a16:creationId xmlns:a16="http://schemas.microsoft.com/office/drawing/2014/main" id="{37FE76F6-4FBA-F449-AE44-D65A490DB65E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>
          <a:blip r:embed="rId8"/>
          <a:srcRect l="66" r="66"/>
          <a:stretch>
            <a:fillRect/>
          </a:stretch>
        </p:blipFill>
        <p:spPr/>
      </p:pic>
      <p:pic>
        <p:nvPicPr>
          <p:cNvPr id="95" name="Espace réservé d’image 94" descr="Coup de tête d'un membre de l'équipe">
            <a:extLst>
              <a:ext uri="{FF2B5EF4-FFF2-40B4-BE49-F238E27FC236}">
                <a16:creationId xmlns:a16="http://schemas.microsoft.com/office/drawing/2014/main" id="{3D93F4F3-0B04-F25C-A1AD-C630AB4ACC69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>
          <a:blip r:embed="rId9"/>
          <a:srcRect l="66" r="66"/>
          <a:stretch>
            <a:fillRect/>
          </a:stretch>
        </p:blipFill>
        <p:spPr/>
      </p:pic>
      <p:pic>
        <p:nvPicPr>
          <p:cNvPr id="91" name="Espace réservé d’image 90" descr="Coup de tête d'un membre de l'équipe">
            <a:extLst>
              <a:ext uri="{FF2B5EF4-FFF2-40B4-BE49-F238E27FC236}">
                <a16:creationId xmlns:a16="http://schemas.microsoft.com/office/drawing/2014/main" id="{5EC983C0-CBA5-F57C-BEFF-513C6820D1B5}"/>
              </a:ext>
            </a:extLst>
          </p:cNvPr>
          <p:cNvPicPr>
            <a:picLocks noGrp="1" noChangeAspect="1"/>
          </p:cNvPicPr>
          <p:nvPr>
            <p:ph type="pic" sz="quarter" idx="75"/>
          </p:nvPr>
        </p:nvPicPr>
        <p:blipFill>
          <a:blip r:embed="rId10"/>
          <a:srcRect l="124" r="124"/>
          <a:stretch>
            <a:fillRect/>
          </a:stretch>
        </p:blipFill>
        <p:spPr/>
      </p:pic>
      <p:sp>
        <p:nvSpPr>
          <p:cNvPr id="132" name="Espace réservé du texte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Graham Barnes</a:t>
            </a:r>
            <a:endParaRPr lang="fr-FR" dirty="0"/>
          </a:p>
        </p:txBody>
      </p:sp>
      <p:sp>
        <p:nvSpPr>
          <p:cNvPr id="110" name="Espace réservé du texte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Vice-président produit</a:t>
            </a:r>
          </a:p>
          <a:p>
            <a:pPr rtl="0"/>
            <a:endParaRPr lang="fr-FR" dirty="0"/>
          </a:p>
        </p:txBody>
      </p:sp>
      <p:sp>
        <p:nvSpPr>
          <p:cNvPr id="130" name="Espace réservé du texte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Rowan Murphy</a:t>
            </a:r>
          </a:p>
        </p:txBody>
      </p:sp>
      <p:sp>
        <p:nvSpPr>
          <p:cNvPr id="108" name="Espace réservé du texte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Stratège SEO</a:t>
            </a:r>
          </a:p>
          <a:p>
            <a:pPr rtl="0"/>
            <a:endParaRPr lang="fr-FR" altLang="zh-CN" dirty="0"/>
          </a:p>
        </p:txBody>
      </p:sp>
      <p:sp>
        <p:nvSpPr>
          <p:cNvPr id="128" name="Espace réservé du texte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Elizabeth Moore</a:t>
            </a:r>
          </a:p>
        </p:txBody>
      </p:sp>
      <p:sp>
        <p:nvSpPr>
          <p:cNvPr id="106" name="Espace réservé du texte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Concepteur de produits</a:t>
            </a:r>
          </a:p>
          <a:p>
            <a:pPr rtl="0"/>
            <a:endParaRPr lang="fr-FR" altLang="zh-CN" dirty="0"/>
          </a:p>
        </p:txBody>
      </p:sp>
      <p:sp>
        <p:nvSpPr>
          <p:cNvPr id="140" name="Espace réservé du texte 139">
            <a:extLst>
              <a:ext uri="{FF2B5EF4-FFF2-40B4-BE49-F238E27FC236}">
                <a16:creationId xmlns:a16="http://schemas.microsoft.com/office/drawing/2014/main" id="{2528F54A-A46A-9326-2193-943237532FC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Robin Kline</a:t>
            </a:r>
          </a:p>
        </p:txBody>
      </p:sp>
      <p:sp>
        <p:nvSpPr>
          <p:cNvPr id="104" name="Espace réservé du texte 103">
            <a:extLst>
              <a:ext uri="{FF2B5EF4-FFF2-40B4-BE49-F238E27FC236}">
                <a16:creationId xmlns:a16="http://schemas.microsoft.com/office/drawing/2014/main" id="{518FD4E8-9A30-D19A-0CE1-E025FDE22A18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Développeur de contenu</a:t>
            </a:r>
          </a:p>
          <a:p>
            <a:pPr rtl="0"/>
            <a:endParaRPr lang="fr-FR" altLang="zh-CN" dirty="0"/>
          </a:p>
        </p:txBody>
      </p:sp>
      <p:sp>
        <p:nvSpPr>
          <p:cNvPr id="42" name="Espace réservé du numéro de diapositive 13">
            <a:extLst>
              <a:ext uri="{FF2B5EF4-FFF2-40B4-BE49-F238E27FC236}">
                <a16:creationId xmlns:a16="http://schemas.microsoft.com/office/drawing/2014/main" id="{F8EEF7F7-F511-EC83-1C7D-AE1F07EB4551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14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re 72">
            <a:extLst>
              <a:ext uri="{FF2B5EF4-FFF2-40B4-BE49-F238E27FC236}">
                <a16:creationId xmlns:a16="http://schemas.microsoft.com/office/drawing/2014/main" id="{48B2F6FE-2CF0-7F44-B7C7-65EE2B41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Model me</a:t>
            </a:r>
          </a:p>
        </p:txBody>
      </p:sp>
      <p:pic>
        <p:nvPicPr>
          <p:cNvPr id="55" name="Espace réservé d’image 7" descr="Femme d'affaires examinant des notes autocollantes sur un mur">
            <a:extLst>
              <a:ext uri="{FF2B5EF4-FFF2-40B4-BE49-F238E27FC236}">
                <a16:creationId xmlns:a16="http://schemas.microsoft.com/office/drawing/2014/main" id="{9A8C3D8A-AD4E-BD2D-C807-79872E9076A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983282" y="2073439"/>
            <a:ext cx="1621032" cy="1841551"/>
          </a:xfrm>
        </p:spPr>
      </p:pic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1314DF81-1F76-3EC4-20FE-94867A9F0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1770" y="4416565"/>
            <a:ext cx="1877575" cy="5063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Planification</a:t>
            </a:r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F4A301BE-C4E1-74D9-31AE-D8AB087895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2627" y="5007731"/>
            <a:ext cx="1691687" cy="114449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Mettre en synergie le commerce électronique évolutif</a:t>
            </a:r>
          </a:p>
          <a:p>
            <a:pPr rtl="0"/>
            <a:endParaRPr lang="fr-FR" altLang="zh-CN" dirty="0"/>
          </a:p>
          <a:p>
            <a:pPr rtl="0"/>
            <a:endParaRPr lang="fr-FR" dirty="0"/>
          </a:p>
        </p:txBody>
      </p:sp>
      <p:pic>
        <p:nvPicPr>
          <p:cNvPr id="34" name="Espace réservé d’image 9" descr="Personnes travaillant au bureau">
            <a:extLst>
              <a:ext uri="{FF2B5EF4-FFF2-40B4-BE49-F238E27FC236}">
                <a16:creationId xmlns:a16="http://schemas.microsoft.com/office/drawing/2014/main" id="{E83EA030-5740-6F6C-2CD2-743E3AFE8871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3109346" y="2073439"/>
            <a:ext cx="1621032" cy="1841551"/>
          </a:xfrm>
          <a:solidFill>
            <a:schemeClr val="bg1">
              <a:lumMod val="95000"/>
            </a:schemeClr>
          </a:solidFill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E65A67-333E-9FDE-3F4D-6F1490CD05E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888314" y="4416565"/>
            <a:ext cx="1877575" cy="5063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Marketing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22062A9-5744-3D05-4BE8-6760FE725BF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79171" y="5007731"/>
            <a:ext cx="1691687" cy="114449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Diffuser des informations standardisées </a:t>
            </a:r>
          </a:p>
          <a:p>
            <a:pPr rtl="0"/>
            <a:r>
              <a:rPr lang="fr-FR"/>
              <a:t>standardisés</a:t>
            </a:r>
          </a:p>
          <a:p>
            <a:pPr rtl="0"/>
            <a:endParaRPr lang="fr-FR" altLang="zh-CN" dirty="0"/>
          </a:p>
          <a:p>
            <a:pPr rtl="0"/>
            <a:endParaRPr lang="fr-FR" dirty="0"/>
          </a:p>
        </p:txBody>
      </p:sp>
      <p:pic>
        <p:nvPicPr>
          <p:cNvPr id="33" name="Espace réservé d’image 11" descr="Mise en page des croquis de conception de sites Web sur papier blanc">
            <a:extLst>
              <a:ext uri="{FF2B5EF4-FFF2-40B4-BE49-F238E27FC236}">
                <a16:creationId xmlns:a16="http://schemas.microsoft.com/office/drawing/2014/main" id="{DF0C753D-68D4-E5C0-7B57-6CDF7C66BAF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5235410" y="2073439"/>
            <a:ext cx="1621032" cy="1841551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A441FB1-32FD-977D-CFCB-8217F9BBCF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73898" y="4416565"/>
            <a:ext cx="1877575" cy="5063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Conception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7A41C38-8994-77B4-37B3-A6684D71C50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64755" y="5007731"/>
            <a:ext cx="1691687" cy="114449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Coordonner</a:t>
            </a:r>
          </a:p>
          <a:p>
            <a:pPr rtl="0"/>
            <a:r>
              <a:rPr lang="fr-FR" dirty="0"/>
              <a:t>applications </a:t>
            </a:r>
          </a:p>
          <a:p>
            <a:pPr rtl="0"/>
            <a:r>
              <a:rPr lang="fr-FR" dirty="0"/>
              <a:t>e-business</a:t>
            </a:r>
          </a:p>
          <a:p>
            <a:pPr rtl="0"/>
            <a:endParaRPr lang="fr-FR" dirty="0"/>
          </a:p>
        </p:txBody>
      </p:sp>
      <p:pic>
        <p:nvPicPr>
          <p:cNvPr id="32" name="Espace réservé d’image 13" descr="Chaises de bureau vides">
            <a:extLst>
              <a:ext uri="{FF2B5EF4-FFF2-40B4-BE49-F238E27FC236}">
                <a16:creationId xmlns:a16="http://schemas.microsoft.com/office/drawing/2014/main" id="{C5A00248-FB97-E78F-F875-284202D71324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7361474" y="2073439"/>
            <a:ext cx="1621032" cy="1841551"/>
          </a:xfr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191C3C8-C0E0-3CDB-4135-0B495B273F9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259482" y="4416565"/>
            <a:ext cx="1877575" cy="5063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Stratégie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0E1F4B1-2124-6C9A-E0AB-5FF2D01BBC4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50339" y="5007731"/>
            <a:ext cx="1691687" cy="114449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Favoriser des méthodologies holistiques supérieures</a:t>
            </a:r>
          </a:p>
          <a:p>
            <a:pPr rtl="0"/>
            <a:endParaRPr lang="fr-FR" dirty="0"/>
          </a:p>
        </p:txBody>
      </p:sp>
      <p:pic>
        <p:nvPicPr>
          <p:cNvPr id="29" name="Espace réservé d’image 89" descr="Des gens autour d'une table sur leur ordinateur portable">
            <a:extLst>
              <a:ext uri="{FF2B5EF4-FFF2-40B4-BE49-F238E27FC236}">
                <a16:creationId xmlns:a16="http://schemas.microsoft.com/office/drawing/2014/main" id="{22E5746D-BE00-C231-F505-973975B98BC8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9487536" y="2073439"/>
            <a:ext cx="1621032" cy="1841551"/>
          </a:xfrm>
        </p:spPr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203F197-0195-A43B-2C57-AB0BCDBBC4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45066" y="4416565"/>
            <a:ext cx="1877575" cy="5063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Lancement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4DDD9A0A-BE07-B256-09B2-C1C60366ECD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445066" y="5007731"/>
            <a:ext cx="1877575" cy="114449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Déployer des réseaux stratégiques avec</a:t>
            </a:r>
          </a:p>
          <a:p>
            <a:pPr rtl="0"/>
            <a:r>
              <a:rPr lang="fr-FR" dirty="0"/>
              <a:t>les besoins </a:t>
            </a:r>
          </a:p>
          <a:p>
            <a:pPr rtl="0"/>
            <a:r>
              <a:rPr lang="fr-FR" dirty="0"/>
              <a:t>e-business</a:t>
            </a:r>
          </a:p>
          <a:p>
            <a:pPr rtl="0"/>
            <a:endParaRPr lang="fr-FR" altLang="zh-CN" dirty="0"/>
          </a:p>
          <a:p>
            <a:pPr rtl="0"/>
            <a:endParaRPr lang="fr-FR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3C4058BD-8FE5-6A94-927D-47A49DA1E8B0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97378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697915"/>
            <a:ext cx="10515600" cy="1205058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Chronologie</a:t>
            </a:r>
          </a:p>
        </p:txBody>
      </p:sp>
      <p:sp>
        <p:nvSpPr>
          <p:cNvPr id="63" name="Espace réservé du texte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Septembre 20XX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Synergie évolutive</a:t>
            </a:r>
          </a:p>
          <a:p>
            <a:pPr rtl="0"/>
            <a:r>
              <a:rPr lang="fr-FR"/>
              <a:t>électronique évolutif</a:t>
            </a:r>
          </a:p>
          <a:p>
            <a:pPr rtl="0"/>
            <a:endParaRPr lang="fr-FR" altLang="zh-CN" dirty="0"/>
          </a:p>
        </p:txBody>
      </p:sp>
      <p:sp>
        <p:nvSpPr>
          <p:cNvPr id="65" name="Espace réservé du texte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Nov 20XX</a:t>
            </a:r>
          </a:p>
        </p:txBody>
      </p:sp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89942" y="2937719"/>
            <a:ext cx="1877575" cy="1058240"/>
          </a:xfrm>
        </p:spPr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 dirty="0"/>
              <a:t>Diffusez des indicateurs de performance standardisés</a:t>
            </a:r>
          </a:p>
        </p:txBody>
      </p:sp>
      <p:sp>
        <p:nvSpPr>
          <p:cNvPr id="67" name="Espace réservé du texte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Jan 20XX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07230" y="5051157"/>
            <a:ext cx="1877575" cy="10582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Coordonner les applications </a:t>
            </a:r>
          </a:p>
          <a:p>
            <a:pPr rtl="0"/>
            <a:r>
              <a:rPr lang="fr-FR" dirty="0"/>
              <a:t>e-business</a:t>
            </a:r>
          </a:p>
          <a:p>
            <a:pPr rtl="0"/>
            <a:endParaRPr lang="fr-FR" altLang="zh-CN" dirty="0"/>
          </a:p>
        </p:txBody>
      </p:sp>
      <p:sp>
        <p:nvSpPr>
          <p:cNvPr id="69" name="Espace réservé du texte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Mar 20XX</a:t>
            </a: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01941" y="5051157"/>
            <a:ext cx="1877575" cy="10582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Favoriser des méthodologies holistiques supérieures</a:t>
            </a:r>
          </a:p>
          <a:p>
            <a:pPr rtl="0"/>
            <a:endParaRPr lang="fr-FR" altLang="zh-CN" dirty="0"/>
          </a:p>
        </p:txBody>
      </p:sp>
      <p:sp>
        <p:nvSpPr>
          <p:cNvPr id="71" name="Espace réservé du texte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Mai 20XX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734718" y="2937719"/>
            <a:ext cx="1877575" cy="10582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Déployer des réseaux stratégiques répondant à des besoins e-business impérieux</a:t>
            </a:r>
          </a:p>
          <a:p>
            <a:pPr rtl="0"/>
            <a:endParaRPr lang="fr-FR" altLang="zh-CN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B7C211-AD9C-8CEC-B456-8FA0021960A9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15" name="Espace réservé du numéro de diapositive 13">
            <a:extLst>
              <a:ext uri="{FF2B5EF4-FFF2-40B4-BE49-F238E27FC236}">
                <a16:creationId xmlns:a16="http://schemas.microsoft.com/office/drawing/2014/main" id="{F783E846-53E9-08B1-C781-088BBC6B548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16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r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Axes stratégiques</a:t>
            </a:r>
          </a:p>
        </p:txBody>
      </p:sp>
      <p:pic>
        <p:nvPicPr>
          <p:cNvPr id="26" name="Espace réservé d’image 25" descr="Disposition des croquis de conception de site web sur une feuille blanche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Scénarios de marché B2B</a:t>
            </a:r>
          </a:p>
        </p:txBody>
      </p:sp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50705" y="4246516"/>
            <a:ext cx="2853272" cy="244724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Développer des stratégies gagnantes pour garder une longueur d’avance sur la concurrence 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Capitaliser sur les éléments les plus faciles à atteindre pour identifier une valeur approximative</a:t>
            </a:r>
          </a:p>
          <a:p>
            <a:pPr rtl="0"/>
            <a:endParaRPr lang="fr-FR" dirty="0"/>
          </a:p>
          <a:p>
            <a:pPr rtl="0"/>
            <a:r>
              <a:rPr lang="fr-FR" dirty="0"/>
              <a:t>Visualiser la convergence dirigée par le client</a:t>
            </a:r>
          </a:p>
          <a:p>
            <a:pPr rtl="0"/>
            <a:endParaRPr lang="fr-FR" dirty="0"/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11506" y="3625598"/>
            <a:ext cx="3054968" cy="58796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>
                <a:effectLst/>
              </a:rPr>
              <a:t>Opportunités informatiques</a:t>
            </a:r>
            <a:endParaRPr lang="fr-FR" dirty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Approches itératives de la stratégie d’entreprise</a:t>
            </a:r>
          </a:p>
          <a:p>
            <a:pPr rtl="0"/>
            <a:endParaRPr lang="fr-FR" dirty="0"/>
          </a:p>
          <a:p>
            <a:pPr rtl="0"/>
            <a:r>
              <a:rPr lang="fr-FR"/>
              <a:t>Établir une infrastructure de gestion interne</a:t>
            </a:r>
          </a:p>
          <a:p>
            <a:pPr rtl="0"/>
            <a:endParaRPr lang="fr-FR" dirty="0"/>
          </a:p>
        </p:txBody>
      </p:sp>
      <p:sp>
        <p:nvSpPr>
          <p:cNvPr id="11" name="Espace réservé du numéro de diapositive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17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Comment y parvenir</a:t>
            </a:r>
          </a:p>
        </p:txBody>
      </p:sp>
      <p:pic>
        <p:nvPicPr>
          <p:cNvPr id="192" name="Espace réservé d’image 191" descr="Boulier en remplissage plein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RSI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Envisager une expertise multimédia et des stratégies de croissance de média croisée</a:t>
            </a:r>
          </a:p>
          <a:p>
            <a:pPr rtl="0"/>
            <a:r>
              <a:rPr lang="fr-FR"/>
              <a:t>Visualiser un capital intellectuel de qualité</a:t>
            </a:r>
          </a:p>
          <a:p>
            <a:pPr rtl="0"/>
            <a:r>
              <a:rPr lang="fr-FR"/>
              <a:t>Adopter des méthodologies mondiales avec des technologies web</a:t>
            </a:r>
          </a:p>
          <a:p>
            <a:pPr rtl="0"/>
            <a:endParaRPr lang="fr-FR" dirty="0"/>
          </a:p>
        </p:txBody>
      </p:sp>
      <p:pic>
        <p:nvPicPr>
          <p:cNvPr id="194" name="Espace réservé d’image 193" descr="Graphique à barres avec tendance à la hausse en remplissage plein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Marchés de niche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Rechercher un service client évolutif grâce à des stratégies durables</a:t>
            </a:r>
          </a:p>
          <a:p>
            <a:pPr rtl="0"/>
            <a:r>
              <a:rPr lang="fr-FR"/>
              <a:t>Utiliser des services web de premier plan avec des objectifs de pointe</a:t>
            </a:r>
          </a:p>
          <a:p>
            <a:pPr rtl="0"/>
            <a:endParaRPr lang="fr-FR" dirty="0"/>
          </a:p>
        </p:txBody>
      </p:sp>
      <p:pic>
        <p:nvPicPr>
          <p:cNvPr id="196" name="Espace réservé d’image 195" descr="Lien en remplissage plein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Chaînes d’approvisionnement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Cultiver un service client personnalisé avec des idées solides</a:t>
            </a:r>
          </a:p>
          <a:p>
            <a:pPr rtl="0"/>
            <a:r>
              <a:rPr lang="fr-FR"/>
              <a:t>Maximiser les livraisons dans les délais pour des schémas en temps réel</a:t>
            </a:r>
          </a:p>
        </p:txBody>
      </p:sp>
      <p:sp>
        <p:nvSpPr>
          <p:cNvPr id="15" name="Espace réservé du numéro de diapositive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18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Synthèse</a:t>
            </a:r>
            <a:endParaRPr lang="fr-FR" dirty="0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Chez Contoso, nous nous donnons toujours à 1 000 %. En utilisant notre architecture de données nouvelle génération, nous permettons aux organisations de gérer virtuellement des workflows agiles. Nous sommes en pleine croissance grâce à notre connaissance du marché et à l’excellente équipe qui travaille sur notre produit. Comme le dit notre PDG, « La rentabilité provient des changements effectués dans notre façon de travailler. »</a:t>
            </a:r>
          </a:p>
          <a:p>
            <a:pPr rtl="0"/>
            <a:endParaRPr lang="fr-FR" dirty="0"/>
          </a:p>
        </p:txBody>
      </p:sp>
      <p:pic>
        <p:nvPicPr>
          <p:cNvPr id="38" name="Espace réservé d’image 37" descr="Des personnes travaillent dans un bureau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Espace réservé d’image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838384-8691-DBBE-0A1A-DAFAC40B948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8" name="Espace réservé du numéro de diapositive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19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D2DF-1150-83CD-BC8E-390610C0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0" y="334501"/>
            <a:ext cx="5117162" cy="1325563"/>
          </a:xfrm>
        </p:spPr>
        <p:txBody>
          <a:bodyPr/>
          <a:lstStyle/>
          <a:p>
            <a:r>
              <a:rPr lang="en-US" dirty="0"/>
              <a:t>agenda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70357-B8A7-0FEC-7182-A2A0565F3A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1942" y="1734455"/>
            <a:ext cx="4260180" cy="129453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E537D-30D1-4927-5AE5-3EDD3A3D098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rtl="0"/>
            <a:r>
              <a:rPr lang="fr-FR" noProof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48721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Merci</a:t>
            </a:r>
          </a:p>
        </p:txBody>
      </p:sp>
      <p:pic>
        <p:nvPicPr>
          <p:cNvPr id="14" name="Espace réservé d’image 13" descr="Des personnes travaillent dans un bureau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Espace réservé d’image 15" descr="Des personnes dans un bureau discutant de leur travail sur un ordinateur portable.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Espace réservé d’image 17" descr="Disposition des croquis de conception de site web sur une feuille blanche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Alexandre Chauvin</a:t>
            </a:r>
          </a:p>
          <a:p>
            <a:pPr lvl="0" rtl="0"/>
            <a:r>
              <a:rPr lang="fr-FR"/>
              <a:t>mirjam@contoso.com</a:t>
            </a:r>
          </a:p>
          <a:p>
            <a:pPr lvl="0" rtl="0"/>
            <a:r>
              <a:rPr lang="fr-FR"/>
              <a:t>www.contoso.com</a:t>
            </a:r>
          </a:p>
          <a:p>
            <a:pPr rtl="0"/>
            <a:endParaRPr lang="fr-FR" dirty="0"/>
          </a:p>
        </p:txBody>
      </p:sp>
      <p:pic>
        <p:nvPicPr>
          <p:cNvPr id="28" name="Espace réservé d’image 27" descr="Une femme d'affaires examine des notes autocollantes sur un mur.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10" y="596866"/>
            <a:ext cx="5117162" cy="132556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Introduction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1610" y="1963109"/>
            <a:ext cx="5007792" cy="3264750"/>
          </a:xfrm>
        </p:spPr>
        <p:txBody>
          <a:bodyPr rtlCol="0"/>
          <a:lstStyle>
            <a:defPPr>
              <a:defRPr lang="fr-FR"/>
            </a:defPPr>
          </a:lstStyle>
          <a:p>
            <a:pPr marL="0" marR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Employee turnover analysis is a project in which we study the dataset name “data_ generated” which was generated from mackaroo.com to find out the reason that employee is resigning from the company. Also, determine the key factor that led to the turnover. 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order to answer these questions, we are going first to conduct a basic data exploratory analysis, then build different machine learning models then, compare each model’s performance and finally choose the model with the highest accuracy.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noProof="0" dirty="0" err="1"/>
              <a:t>Employee</a:t>
            </a:r>
            <a:r>
              <a:rPr lang="fr-FR" noProof="0" dirty="0"/>
              <a:t> turnover </a:t>
            </a:r>
            <a:r>
              <a:rPr lang="fr-FR" noProof="0" dirty="0" err="1"/>
              <a:t>analysis</a:t>
            </a:r>
            <a:endParaRPr lang="fr-FR" noProof="0" dirty="0"/>
          </a:p>
        </p:txBody>
      </p:sp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18664" r="18664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Forme libre : Forme 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6530" y="8136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Espace réservé du numéro de diapositive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3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Espace réservé du pied de page 17">
            <a:extLst>
              <a:ext uri="{FF2B5EF4-FFF2-40B4-BE49-F238E27FC236}">
                <a16:creationId xmlns:a16="http://schemas.microsoft.com/office/drawing/2014/main" id="{AD12682C-E3EA-4E85-AA49-7078A37B9A0D}"/>
              </a:ext>
            </a:extLst>
          </p:cNvPr>
          <p:cNvSpPr txBox="1">
            <a:spLocks/>
          </p:cNvSpPr>
          <p:nvPr/>
        </p:nvSpPr>
        <p:spPr>
          <a:xfrm>
            <a:off x="5933800" y="6044340"/>
            <a:ext cx="41148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lang="fr-FR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Source :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Quit Work Stock Photos, Images and Backgrounds for Free Download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D81D-8DD2-F013-4356-75774C47E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5CAB4C7-4507-D516-7CA5-D1ADD74E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10" y="596866"/>
            <a:ext cx="5117162" cy="132556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Introduction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A066CFC-7F4C-B6DA-57F1-36EA8DDE133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1610" y="1963109"/>
            <a:ext cx="5007792" cy="3264750"/>
          </a:xfrm>
        </p:spPr>
        <p:txBody>
          <a:bodyPr rtlCol="0"/>
          <a:lstStyle>
            <a:defPPr>
              <a:defRPr lang="fr-FR"/>
            </a:defPPr>
          </a:lstStyle>
          <a:p>
            <a:pPr marL="0" marR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Employee turnover analysis is 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 HR analysis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that involves collecting data, analyzing and reporting HR data to help understand the company’s turnover rate. </a:t>
            </a:r>
            <a:r>
              <a:rPr lang="en-US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our use case,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we will study the dataset name “data_ generated” which was randomly generated from mackaroo.com. </a:t>
            </a:r>
          </a:p>
          <a:p>
            <a:pPr marL="0" marR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implementation of this use case will be as follow : first we are going to conduct a basic data exploratory analysis, then build different machine learning models, compare each model’s performance and finally choose the model with the highest accuracy.</a:t>
            </a:r>
            <a:endParaRPr lang="fr-F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EE7B50B1-8FAA-125D-4355-A84B927CA52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noProof="0" dirty="0" err="1"/>
              <a:t>Employee</a:t>
            </a:r>
            <a:r>
              <a:rPr lang="fr-FR" noProof="0" dirty="0"/>
              <a:t> turnover </a:t>
            </a:r>
            <a:r>
              <a:rPr lang="fr-FR" noProof="0" dirty="0" err="1"/>
              <a:t>analysis</a:t>
            </a:r>
            <a:endParaRPr lang="fr-FR" noProof="0" dirty="0"/>
          </a:p>
        </p:txBody>
      </p:sp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5C1C6ACE-E7F1-AFB4-6F80-B0991B0B072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18664" r="18664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Forme libre : Forme 5">
            <a:extLst>
              <a:ext uri="{FF2B5EF4-FFF2-40B4-BE49-F238E27FC236}">
                <a16:creationId xmlns:a16="http://schemas.microsoft.com/office/drawing/2014/main" id="{78AFE25A-79F5-A3CA-19C6-A26F682E9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6530" y="8136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Espace réservé du numéro de diapositive 13">
            <a:extLst>
              <a:ext uri="{FF2B5EF4-FFF2-40B4-BE49-F238E27FC236}">
                <a16:creationId xmlns:a16="http://schemas.microsoft.com/office/drawing/2014/main" id="{31747FB6-2A12-5C27-049A-98EBE71F03DF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4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Espace réservé du pied de page 17">
            <a:extLst>
              <a:ext uri="{FF2B5EF4-FFF2-40B4-BE49-F238E27FC236}">
                <a16:creationId xmlns:a16="http://schemas.microsoft.com/office/drawing/2014/main" id="{39B7C077-943C-289B-EDAB-6B20345DB2CE}"/>
              </a:ext>
            </a:extLst>
          </p:cNvPr>
          <p:cNvSpPr txBox="1">
            <a:spLocks/>
          </p:cNvSpPr>
          <p:nvPr/>
        </p:nvSpPr>
        <p:spPr>
          <a:xfrm>
            <a:off x="5933800" y="6044340"/>
            <a:ext cx="41148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lang="fr-FR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Source :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Quit Work Stock Photos, Images and Backgrounds for Free Download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8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r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643" y="1110343"/>
            <a:ext cx="5796643" cy="4245428"/>
          </a:xfrm>
        </p:spPr>
        <p:txBody>
          <a:bodyPr rtlCol="0"/>
          <a:lstStyle>
            <a:defPPr>
              <a:defRPr lang="fr-FR"/>
            </a:defPPr>
          </a:lstStyle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F</a:t>
            </a:r>
            <a:r>
              <a:rPr lang="en-US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 out the reason that employee is resigning from the company. </a:t>
            </a:r>
            <a:br>
              <a:rPr lang="en-US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3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Determine the key factor that led to the turnover. </a:t>
            </a:r>
            <a:endParaRPr lang="fr-FR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D6AB111-F05D-0556-FBF4-016BAC1D5BD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35829" y="381476"/>
            <a:ext cx="5045662" cy="578309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Exploratory</a:t>
            </a:r>
            <a:r>
              <a:rPr lang="fr-FR" dirty="0"/>
              <a:t> Data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Bar chart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Histogram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en-US" dirty="0"/>
              <a:t>m</a:t>
            </a:r>
            <a:r>
              <a:rPr lang="fr-FR" dirty="0"/>
              <a:t>in, max, </a:t>
            </a:r>
            <a:r>
              <a:rPr lang="fr-FR" dirty="0" err="1"/>
              <a:t>mean</a:t>
            </a:r>
            <a:endParaRPr lang="fr-FR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Standard </a:t>
            </a:r>
            <a:r>
              <a:rPr lang="fr-FR" dirty="0" err="1"/>
              <a:t>deviation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Quartiles</a:t>
            </a:r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noProof="0" dirty="0" err="1"/>
              <a:t>Employee</a:t>
            </a:r>
            <a:r>
              <a:rPr lang="fr-FR" noProof="0" dirty="0"/>
              <a:t> turnover </a:t>
            </a:r>
            <a:r>
              <a:rPr lang="fr-FR" noProof="0" dirty="0" err="1"/>
              <a:t>analysis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r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Dataset</a:t>
            </a:r>
            <a:r>
              <a:rPr lang="fr-FR" dirty="0"/>
              <a:t> description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Planification</a:t>
            </a:r>
          </a:p>
        </p:txBody>
      </p:sp>
      <p:sp>
        <p:nvSpPr>
          <p:cNvPr id="50" name="Espace réservé du texte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Mettre en synergie le commerce</a:t>
            </a:r>
          </a:p>
          <a:p>
            <a:pPr lvl="0" rtl="0"/>
            <a:r>
              <a:rPr lang="fr-FR"/>
              <a:t>électronique évolutif</a:t>
            </a:r>
          </a:p>
        </p:txBody>
      </p:sp>
      <p:sp>
        <p:nvSpPr>
          <p:cNvPr id="42" name="Espace réservé du texte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Marketing</a:t>
            </a:r>
          </a:p>
        </p:txBody>
      </p:sp>
      <p:sp>
        <p:nvSpPr>
          <p:cNvPr id="52" name="Espace réservé du texte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Diffuser des indicateurs de performances standardisés</a:t>
            </a:r>
          </a:p>
          <a:p>
            <a:pPr rtl="0"/>
            <a:endParaRPr lang="fr-FR" dirty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Conception</a:t>
            </a:r>
          </a:p>
        </p:txBody>
      </p:sp>
      <p:sp>
        <p:nvSpPr>
          <p:cNvPr id="54" name="Espace réservé du texte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Coordonner</a:t>
            </a:r>
          </a:p>
          <a:p>
            <a:pPr lvl="0" rtl="0"/>
            <a:r>
              <a:rPr lang="fr-FR"/>
              <a:t>applications e-business</a:t>
            </a:r>
          </a:p>
          <a:p>
            <a:pPr rtl="0"/>
            <a:endParaRPr lang="fr-FR" dirty="0"/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Stratégie</a:t>
            </a:r>
          </a:p>
        </p:txBody>
      </p:sp>
      <p:sp>
        <p:nvSpPr>
          <p:cNvPr id="56" name="Espace réservé du texte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Favoriser des méthodologies globalement supérieures</a:t>
            </a:r>
          </a:p>
          <a:p>
            <a:pPr rtl="0"/>
            <a:endParaRPr lang="fr-FR" dirty="0"/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Lancement</a:t>
            </a:r>
          </a:p>
        </p:txBody>
      </p:sp>
      <p:sp>
        <p:nvSpPr>
          <p:cNvPr id="58" name="Espace réservé du texte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lvl="0" rtl="0"/>
            <a:r>
              <a:rPr lang="fr-FR"/>
              <a:t>Déployer des réseaux stratégiques avec</a:t>
            </a:r>
          </a:p>
          <a:p>
            <a:pPr lvl="0" rtl="0"/>
            <a:r>
              <a:rPr lang="fr-FR"/>
              <a:t>des besoins e-business attrayants</a:t>
            </a:r>
          </a:p>
          <a:p>
            <a:pPr rtl="0"/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70155C-EA7D-1AC6-6F40-25FF295F9BD4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15" name="Espace réservé du numéro de diapositive 13">
            <a:extLst>
              <a:ext uri="{FF2B5EF4-FFF2-40B4-BE49-F238E27FC236}">
                <a16:creationId xmlns:a16="http://schemas.microsoft.com/office/drawing/2014/main" id="{679DA676-802B-4F1C-F2D7-8AB7BA23BD93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7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2066625"/>
            <a:ext cx="10515600" cy="85953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B1040-A955-A2D5-D22E-EF8BFB57B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re 45">
            <a:extLst>
              <a:ext uri="{FF2B5EF4-FFF2-40B4-BE49-F238E27FC236}">
                <a16:creationId xmlns:a16="http://schemas.microsoft.com/office/drawing/2014/main" id="{913484D8-F8EC-B9AF-038B-70A8CF3D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Modeling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30CC1262-6EC7-C230-FC81-494637BB6D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19235" y="2736935"/>
            <a:ext cx="1570612" cy="142052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CROISSANCE ANNUELLE DU CHIFFRE D’AFFAIRES</a:t>
            </a:r>
          </a:p>
          <a:p>
            <a:pPr rtl="0"/>
            <a:endParaRPr lang="fr-FR" dirty="0"/>
          </a:p>
        </p:txBody>
      </p:sp>
      <p:pic>
        <p:nvPicPr>
          <p:cNvPr id="48" name="Espace réservé d’image 19" descr="Disposition des croquis de conception de site web sur une feuille blanche">
            <a:extLst>
              <a:ext uri="{FF2B5EF4-FFF2-40B4-BE49-F238E27FC236}">
                <a16:creationId xmlns:a16="http://schemas.microsoft.com/office/drawing/2014/main" id="{787BEEF7-ABAC-2A4C-2059-08447D694BF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80797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Model </a:t>
            </a:r>
            <a:r>
              <a:rPr lang="fr-FR" dirty="0" err="1"/>
              <a:t>definition</a:t>
            </a:r>
            <a:endParaRPr lang="fr-FR" dirty="0"/>
          </a:p>
        </p:txBody>
      </p:sp>
      <p:pic>
        <p:nvPicPr>
          <p:cNvPr id="55" name="Espace réservé d’image 54" descr="Portrait d’un membre de l’équipe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Takuma Hayashi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Président</a:t>
            </a:r>
          </a:p>
        </p:txBody>
      </p:sp>
      <p:pic>
        <p:nvPicPr>
          <p:cNvPr id="52" name="Espace réservé d’image 51" descr="Portrait d’un membre de l’équipe">
            <a:extLst>
              <a:ext uri="{FF2B5EF4-FFF2-40B4-BE49-F238E27FC236}">
                <a16:creationId xmlns:a16="http://schemas.microsoft.com/office/drawing/2014/main" id="{6FA36B7F-14F3-90DF-9E76-191C5C5FAC6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Alexandre Chauvin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Président-Directeur Général</a:t>
            </a:r>
          </a:p>
        </p:txBody>
      </p:sp>
      <p:pic>
        <p:nvPicPr>
          <p:cNvPr id="49" name="Espace réservé d’image 48" descr="Portrait d’un membre de l’équipe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Liane Cormier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Directeur des opérations</a:t>
            </a:r>
          </a:p>
        </p:txBody>
      </p:sp>
      <p:pic>
        <p:nvPicPr>
          <p:cNvPr id="46" name="Espace réservé d’image 45" descr="Portrait d’un membre de l’équipe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Rajesh Santoshi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Vice-Président du marketing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CEC6B0-3600-28A0-E10B-B1F4C99B1E33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17" name="Espace réservé du numéro de diapositive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fr-FR"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fld id="{47FEACEE-25B4-4A2D-B147-27296E36371D}" type="slidenum">
              <a:rPr kumimoji="0" lang="fr-FR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fr-FR"/>
              </a:pPr>
              <a:t>9</a:t>
            </a:fld>
            <a:endParaRPr kumimoji="0" lang="fr-FR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8339_TF89027928_Win32" id="{6AC13B16-9F4A-4BB9-8DC6-6E1F530E23F3}" vid="{208D02E9-0519-4AAC-B295-B8FF1A4AF08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Présentation hexagonale foncée</Template>
  <TotalTime>166</TotalTime>
  <Words>796</Words>
  <Application>Microsoft Office PowerPoint</Application>
  <PresentationFormat>Widescreen</PresentationFormat>
  <Paragraphs>200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Abadi</vt:lpstr>
      <vt:lpstr>Aptos</vt:lpstr>
      <vt:lpstr>Arial</vt:lpstr>
      <vt:lpstr>Arial Black</vt:lpstr>
      <vt:lpstr>Calibri</vt:lpstr>
      <vt:lpstr>Posterama</vt:lpstr>
      <vt:lpstr>Posterama Text SemiBold</vt:lpstr>
      <vt:lpstr>Wingdings</vt:lpstr>
      <vt:lpstr>Personnalisé</vt:lpstr>
      <vt:lpstr>EMPLOYEE TURNOVER ANALYSIS</vt:lpstr>
      <vt:lpstr>agenda</vt:lpstr>
      <vt:lpstr>Introduction</vt:lpstr>
      <vt:lpstr>Introduction</vt:lpstr>
      <vt:lpstr>- Find out the reason that employee is resigning from the company.   - Determine the key factor that led to the turnover. </vt:lpstr>
      <vt:lpstr>Exploratory Data Analysis</vt:lpstr>
      <vt:lpstr>Dataset description</vt:lpstr>
      <vt:lpstr>Modeling</vt:lpstr>
      <vt:lpstr>Model definition</vt:lpstr>
      <vt:lpstr>Model Performance</vt:lpstr>
      <vt:lpstr>Model measurement</vt:lpstr>
      <vt:lpstr>Performances trimestrielles</vt:lpstr>
      <vt:lpstr>“Les opportunités commerciales sont comme des bus. Il y aura toujours un suivant.</vt:lpstr>
      <vt:lpstr>Keys values</vt:lpstr>
      <vt:lpstr>Model me</vt:lpstr>
      <vt:lpstr>Chronologie</vt:lpstr>
      <vt:lpstr>Axes stratégiques</vt:lpstr>
      <vt:lpstr>Comment y parvenir</vt:lpstr>
      <vt:lpstr>Synthèse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Mahamat Idris</dc:creator>
  <cp:lastModifiedBy>Mahamat Idris</cp:lastModifiedBy>
  <cp:revision>1</cp:revision>
  <dcterms:created xsi:type="dcterms:W3CDTF">2025-04-19T14:53:19Z</dcterms:created>
  <dcterms:modified xsi:type="dcterms:W3CDTF">2025-04-19T17:39:33Z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